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26"/>
  </p:notesMasterIdLst>
  <p:handoutMasterIdLst>
    <p:handoutMasterId r:id="rId27"/>
  </p:handoutMasterIdLst>
  <p:sldIdLst>
    <p:sldId id="261" r:id="rId5"/>
    <p:sldId id="344" r:id="rId6"/>
    <p:sldId id="317" r:id="rId7"/>
    <p:sldId id="355" r:id="rId8"/>
    <p:sldId id="346" r:id="rId9"/>
    <p:sldId id="357" r:id="rId10"/>
    <p:sldId id="347" r:id="rId11"/>
    <p:sldId id="356" r:id="rId12"/>
    <p:sldId id="331" r:id="rId13"/>
    <p:sldId id="348" r:id="rId14"/>
    <p:sldId id="350" r:id="rId15"/>
    <p:sldId id="351" r:id="rId16"/>
    <p:sldId id="353" r:id="rId17"/>
    <p:sldId id="349" r:id="rId18"/>
    <p:sldId id="359" r:id="rId19"/>
    <p:sldId id="360" r:id="rId20"/>
    <p:sldId id="361" r:id="rId21"/>
    <p:sldId id="362" r:id="rId22"/>
    <p:sldId id="358" r:id="rId23"/>
    <p:sldId id="320" r:id="rId24"/>
    <p:sldId id="35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4" autoAdjust="0"/>
    <p:restoredTop sz="81323" autoAdjust="0"/>
  </p:normalViewPr>
  <p:slideViewPr>
    <p:cSldViewPr>
      <p:cViewPr varScale="1">
        <p:scale>
          <a:sx n="67" d="100"/>
          <a:sy n="67" d="100"/>
        </p:scale>
        <p:origin x="624" y="67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11/27/2020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11/27/2020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Participants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632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scene in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884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560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1073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849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656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Background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113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Description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438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headings: Not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0510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Separate.. Text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972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Separate.. Text heading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9801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3380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Bullets..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370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115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Machine Learning TO PREDICT THE LENGTH OF STAY FOR PATIENTS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480560"/>
            <a:ext cx="4072586" cy="146304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/>
              <a:t>Participants: </a:t>
            </a:r>
          </a:p>
          <a:p>
            <a:pPr algn="l"/>
            <a:r>
              <a:rPr lang="en-US" dirty="0"/>
              <a:t>Aboli Kulkarni</a:t>
            </a:r>
          </a:p>
          <a:p>
            <a:pPr algn="l"/>
            <a:r>
              <a:rPr lang="en-US" dirty="0"/>
              <a:t>Bindiya Balagopalan</a:t>
            </a:r>
          </a:p>
          <a:p>
            <a:pPr algn="l"/>
            <a:r>
              <a:rPr lang="en-US" dirty="0"/>
              <a:t>Komal Jaware</a:t>
            </a:r>
          </a:p>
          <a:p>
            <a:pPr algn="l"/>
            <a:r>
              <a:rPr lang="en-US" dirty="0"/>
              <a:t>Renuka Dodkey</a:t>
            </a:r>
          </a:p>
          <a:p>
            <a:pPr algn="l"/>
            <a:r>
              <a:rPr lang="en-US" dirty="0"/>
              <a:t>Varun Chandran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Mentored by: Vidhya K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3602E-9605-423F-96CB-ACABBFC1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3E31A9-56C3-4444-9A2A-E71778733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8A518-19AA-4242-9548-4F02141CB7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75713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Chi- Squared test to check if a feature is uniform across stay categories.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ANOVA to check if a multiclass feature varies across stay </a:t>
            </a:r>
            <a:r>
              <a:rPr lang="en-US" dirty="0" err="1"/>
              <a:t>categoris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50AB8-2CDA-48F1-BB2A-181948DA5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B3658-A0B0-41F4-BC26-7F7C7775C74B}"/>
              </a:ext>
            </a:extLst>
          </p:cNvPr>
          <p:cNvSpPr txBox="1"/>
          <p:nvPr/>
        </p:nvSpPr>
        <p:spPr>
          <a:xfrm>
            <a:off x="628788" y="2733020"/>
            <a:ext cx="10208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 Squared test: </a:t>
            </a:r>
          </a:p>
          <a:p>
            <a:r>
              <a:rPr lang="en-US" dirty="0"/>
              <a:t>	All features significantly varied across stay categories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Anova</a:t>
            </a:r>
            <a:r>
              <a:rPr lang="en-US" dirty="0"/>
              <a:t> test: </a:t>
            </a:r>
          </a:p>
          <a:p>
            <a:r>
              <a:rPr lang="en-US" dirty="0"/>
              <a:t>	Done for ‘Severity of illness’ with stay categories</a:t>
            </a:r>
          </a:p>
          <a:p>
            <a:r>
              <a:rPr lang="en-US" dirty="0"/>
              <a:t>	All three severity classes significantly varied across stay categories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6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72D8-AB26-47DB-AAE2-83E1F752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1CB40BB-0DE4-45E9-B3AD-715066A2EEB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47000589"/>
              </p:ext>
            </p:extLst>
          </p:nvPr>
        </p:nvGraphicFramePr>
        <p:xfrm>
          <a:off x="1760220" y="2917686"/>
          <a:ext cx="8382000" cy="312969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13817">
                  <a:extLst>
                    <a:ext uri="{9D8B030D-6E8A-4147-A177-3AD203B41FA5}">
                      <a16:colId xmlns:a16="http://schemas.microsoft.com/office/drawing/2014/main" val="734604443"/>
                    </a:ext>
                  </a:extLst>
                </a:gridCol>
                <a:gridCol w="2793570">
                  <a:extLst>
                    <a:ext uri="{9D8B030D-6E8A-4147-A177-3AD203B41FA5}">
                      <a16:colId xmlns:a16="http://schemas.microsoft.com/office/drawing/2014/main" val="1014919821"/>
                    </a:ext>
                  </a:extLst>
                </a:gridCol>
                <a:gridCol w="4574613">
                  <a:extLst>
                    <a:ext uri="{9D8B030D-6E8A-4147-A177-3AD203B41FA5}">
                      <a16:colId xmlns:a16="http://schemas.microsoft.com/office/drawing/2014/main" val="82034675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Rationale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117616"/>
                  </a:ext>
                </a:extLst>
              </a:tr>
              <a:tr h="110667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Removing 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features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Feature Dropped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Unique for all entries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No expected/observed effect on patient stay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78670"/>
                  </a:ext>
                </a:extLst>
              </a:tr>
              <a:tr h="807393">
                <a:tc rowSpan="2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One hot encoding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Nominal 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312854"/>
                  </a:ext>
                </a:extLst>
              </a:tr>
              <a:tr h="809228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</a:pPr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Manual weight assignment</a:t>
                      </a:r>
                    </a:p>
                    <a:p>
                      <a:pPr algn="ctr">
                        <a:spcBef>
                          <a:spcPts val="0"/>
                        </a:spcBef>
                      </a:pP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600" dirty="0"/>
                        <a:t>Ordinal Variable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146109"/>
                  </a:ext>
                </a:extLst>
              </a:tr>
            </a:tbl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D53B5CF-AEEE-492B-8172-12FE83BCD0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FD92B-3444-4B71-BF37-4E220E47D4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757130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No obvious correlation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Logical route for feature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ED1D8-4ABD-417F-BEFC-1E97C539E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665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ADBA-F2B0-4048-A451-33C80D3B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for model building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232D1A-5F10-4C24-8D39-CDE459221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9E2C4-31EF-4035-93A6-48A01115A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Distribution of data as per specified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3B9F-DBA1-449B-AD59-657476502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9037D-A9CA-4204-874D-1C7712EB268E}"/>
              </a:ext>
            </a:extLst>
          </p:cNvPr>
          <p:cNvSpPr txBox="1"/>
          <p:nvPr/>
        </p:nvSpPr>
        <p:spPr>
          <a:xfrm>
            <a:off x="609600" y="2547620"/>
            <a:ext cx="503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1:Classification based on 4 classes in Stay column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809DCE7-7DCF-42B2-804E-FA5176C2B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520167"/>
              </p:ext>
            </p:extLst>
          </p:nvPr>
        </p:nvGraphicFramePr>
        <p:xfrm>
          <a:off x="767690" y="3403600"/>
          <a:ext cx="3585978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1138">
                  <a:extLst>
                    <a:ext uri="{9D8B030D-6E8A-4147-A177-3AD203B41FA5}">
                      <a16:colId xmlns:a16="http://schemas.microsoft.com/office/drawing/2014/main" val="953915279"/>
                    </a:ext>
                  </a:extLst>
                </a:gridCol>
                <a:gridCol w="2844840">
                  <a:extLst>
                    <a:ext uri="{9D8B030D-6E8A-4147-A177-3AD203B41FA5}">
                      <a16:colId xmlns:a16="http://schemas.microsoft.com/office/drawing/2014/main" val="4152318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Stay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3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0-30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4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31-60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1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61-80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7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More than 80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9485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8A1E14B-86D5-4D20-971B-EF5C4610713E}"/>
              </a:ext>
            </a:extLst>
          </p:cNvPr>
          <p:cNvSpPr txBox="1"/>
          <p:nvPr/>
        </p:nvSpPr>
        <p:spPr>
          <a:xfrm>
            <a:off x="5562600" y="254762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2:Classification based on 3 classes in Stay column</a:t>
            </a: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F7A0B239-2FF8-4CEA-93B5-82946D59B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00794"/>
              </p:ext>
            </p:extLst>
          </p:nvPr>
        </p:nvGraphicFramePr>
        <p:xfrm>
          <a:off x="5647753" y="3397151"/>
          <a:ext cx="3585978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1138">
                  <a:extLst>
                    <a:ext uri="{9D8B030D-6E8A-4147-A177-3AD203B41FA5}">
                      <a16:colId xmlns:a16="http://schemas.microsoft.com/office/drawing/2014/main" val="953915279"/>
                    </a:ext>
                  </a:extLst>
                </a:gridCol>
                <a:gridCol w="2844840">
                  <a:extLst>
                    <a:ext uri="{9D8B030D-6E8A-4147-A177-3AD203B41FA5}">
                      <a16:colId xmlns:a16="http://schemas.microsoft.com/office/drawing/2014/main" val="4152318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Stay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3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0-40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4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41-70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1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than 70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7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45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0EC8-01ED-41E5-A46D-A50FAE49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7200"/>
            <a:ext cx="10805160" cy="707886"/>
          </a:xfrm>
        </p:spPr>
        <p:txBody>
          <a:bodyPr/>
          <a:lstStyle/>
          <a:p>
            <a:r>
              <a:rPr lang="en-US" dirty="0"/>
              <a:t>Model performance: scenario 1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089F33-69B2-418C-B183-D6D3F783E2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6E05A-D6EB-4071-9284-DBBC30F035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066800"/>
            <a:ext cx="10837333" cy="424732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Classification based on 4 classes in Stay column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2845-D0EF-4B8A-BEE9-60C4C3B4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A7D48-810B-45F4-9804-4937F2267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9" t="25558" r="45139" b="45555"/>
          <a:stretch/>
        </p:blipFill>
        <p:spPr>
          <a:xfrm>
            <a:off x="152400" y="1572484"/>
            <a:ext cx="4663440" cy="2424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652F8-DC87-494C-B4F7-05DA1D107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9" t="56114" r="45833" b="14445"/>
          <a:stretch/>
        </p:blipFill>
        <p:spPr>
          <a:xfrm>
            <a:off x="5219656" y="1524000"/>
            <a:ext cx="4663440" cy="25218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B29A6C-A644-4DE9-83A0-6CDAE4C1D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8" t="30637" r="57986" b="45556"/>
          <a:stretch/>
        </p:blipFill>
        <p:spPr>
          <a:xfrm>
            <a:off x="3379316" y="3997320"/>
            <a:ext cx="3723621" cy="27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0EC8-01ED-41E5-A46D-A50FAE490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7200"/>
            <a:ext cx="10805160" cy="707886"/>
          </a:xfrm>
        </p:spPr>
        <p:txBody>
          <a:bodyPr/>
          <a:lstStyle/>
          <a:p>
            <a:r>
              <a:rPr lang="en-US" dirty="0"/>
              <a:t>Model performance: scenario 2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089F33-69B2-418C-B183-D6D3F783E2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6E05A-D6EB-4071-9284-DBBC30F035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066800"/>
            <a:ext cx="10837333" cy="424732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Classification based on 3 classes in Stay column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02845-D0EF-4B8A-BEE9-60C4C3B4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AA35E-1648-4AE5-B710-75D457308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3" t="45556" r="59028" b="30638"/>
          <a:stretch/>
        </p:blipFill>
        <p:spPr>
          <a:xfrm>
            <a:off x="3505200" y="4059221"/>
            <a:ext cx="3657600" cy="2702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D79107-0A06-45BF-AC38-F9F625F799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9" t="33252" r="45720" b="36668"/>
          <a:stretch/>
        </p:blipFill>
        <p:spPr>
          <a:xfrm>
            <a:off x="135044" y="1524000"/>
            <a:ext cx="4665556" cy="2569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3FBAA-807A-46BE-9FF9-3CBB8287E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9" t="51111" r="45720" b="20000"/>
          <a:stretch/>
        </p:blipFill>
        <p:spPr>
          <a:xfrm>
            <a:off x="5334000" y="1619400"/>
            <a:ext cx="4665556" cy="2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26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767F2C2-5FA7-4EC2-A8E3-249D3BD645DF}"/>
              </a:ext>
            </a:extLst>
          </p:cNvPr>
          <p:cNvGrpSpPr/>
          <p:nvPr/>
        </p:nvGrpSpPr>
        <p:grpSpPr>
          <a:xfrm>
            <a:off x="2274958" y="2336535"/>
            <a:ext cx="6054328" cy="4141044"/>
            <a:chOff x="2274958" y="2336535"/>
            <a:chExt cx="6054328" cy="41410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98666F-B030-4E7F-9F15-4635A6969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34" t="42545" r="48611" b="25555"/>
            <a:stretch/>
          </p:blipFill>
          <p:spPr>
            <a:xfrm>
              <a:off x="2554755" y="2336535"/>
              <a:ext cx="5774531" cy="37679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276D39-8148-4931-8A63-8057D4C754E0}"/>
                </a:ext>
              </a:extLst>
            </p:cNvPr>
            <p:cNvSpPr txBox="1"/>
            <p:nvPr/>
          </p:nvSpPr>
          <p:spPr>
            <a:xfrm>
              <a:off x="2274958" y="297667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F61219-A8E2-4BD6-85DD-3DDA32375267}"/>
                </a:ext>
              </a:extLst>
            </p:cNvPr>
            <p:cNvSpPr txBox="1"/>
            <p:nvPr/>
          </p:nvSpPr>
          <p:spPr>
            <a:xfrm>
              <a:off x="2274958" y="417122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4BF065-435F-4DF0-B0E3-0E6D6B3CCD29}"/>
                </a:ext>
              </a:extLst>
            </p:cNvPr>
            <p:cNvSpPr txBox="1"/>
            <p:nvPr/>
          </p:nvSpPr>
          <p:spPr>
            <a:xfrm>
              <a:off x="2274958" y="5269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5C4DAB-D43B-41DB-BBCB-D5D37813E3B3}"/>
                </a:ext>
              </a:extLst>
            </p:cNvPr>
            <p:cNvSpPr txBox="1"/>
            <p:nvPr/>
          </p:nvSpPr>
          <p:spPr>
            <a:xfrm>
              <a:off x="3276600" y="61076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40C950-C847-4D3B-B23F-B2F2E67E2927}"/>
                </a:ext>
              </a:extLst>
            </p:cNvPr>
            <p:cNvSpPr txBox="1"/>
            <p:nvPr/>
          </p:nvSpPr>
          <p:spPr>
            <a:xfrm>
              <a:off x="4800600" y="610443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528A5E-62C1-4B74-BCC5-64EDC35946D8}"/>
                </a:ext>
              </a:extLst>
            </p:cNvPr>
            <p:cNvSpPr txBox="1"/>
            <p:nvPr/>
          </p:nvSpPr>
          <p:spPr>
            <a:xfrm>
              <a:off x="6324600" y="610824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CC4D0-8A29-48C7-838D-9D468A896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best performing model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891EA5-FC01-4BE1-A3E6-61D72B67E5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E30F6-4AB5-4406-9932-EE5237764E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676400"/>
            <a:ext cx="10837333" cy="757130"/>
          </a:xfrm>
        </p:spPr>
        <p:txBody>
          <a:bodyPr/>
          <a:lstStyle/>
          <a:p>
            <a:r>
              <a:rPr lang="en-US" dirty="0"/>
              <a:t>Scenario 2- Gradient Boosting Classifier. Model fails to classify properly. We tweak the approach.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059B5-21DB-4B45-A4B7-5A4312921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9A1719-F437-4CA4-9934-491F64B921A0}"/>
              </a:ext>
            </a:extLst>
          </p:cNvPr>
          <p:cNvSpPr txBox="1"/>
          <p:nvPr/>
        </p:nvSpPr>
        <p:spPr>
          <a:xfrm>
            <a:off x="8697842" y="3955780"/>
            <a:ext cx="24384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Confusion Matrix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8255FC-7B08-4D28-B32B-A3D38E5537C1}"/>
              </a:ext>
            </a:extLst>
          </p:cNvPr>
          <p:cNvSpPr txBox="1"/>
          <p:nvPr/>
        </p:nvSpPr>
        <p:spPr>
          <a:xfrm>
            <a:off x="1295400" y="435589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ACD654-5D9F-474B-85E0-1B640F22CCAD}"/>
              </a:ext>
            </a:extLst>
          </p:cNvPr>
          <p:cNvSpPr txBox="1"/>
          <p:nvPr/>
        </p:nvSpPr>
        <p:spPr>
          <a:xfrm>
            <a:off x="4910464" y="6373154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617719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ADBA-F2B0-4048-A451-33C80D3B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Scenarios for model building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232D1A-5F10-4C24-8D39-CDE459221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9E2C4-31EF-4035-93A6-48A01115A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Distribution of data as per updated scenario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43B9F-DBA1-449B-AD59-657476502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8AC07-7E0F-4515-AF82-33EE05FBAFDF}"/>
              </a:ext>
            </a:extLst>
          </p:cNvPr>
          <p:cNvSpPr txBox="1"/>
          <p:nvPr/>
        </p:nvSpPr>
        <p:spPr>
          <a:xfrm>
            <a:off x="609600" y="2547620"/>
            <a:ext cx="503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1:Classification based on 4 classes in Stay column</a:t>
            </a:r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1CC6A7EB-E5E9-4D5C-8118-6D7800424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39165"/>
              </p:ext>
            </p:extLst>
          </p:nvPr>
        </p:nvGraphicFramePr>
        <p:xfrm>
          <a:off x="767690" y="3403600"/>
          <a:ext cx="3585978" cy="18542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1138">
                  <a:extLst>
                    <a:ext uri="{9D8B030D-6E8A-4147-A177-3AD203B41FA5}">
                      <a16:colId xmlns:a16="http://schemas.microsoft.com/office/drawing/2014/main" val="953915279"/>
                    </a:ext>
                  </a:extLst>
                </a:gridCol>
                <a:gridCol w="2844840">
                  <a:extLst>
                    <a:ext uri="{9D8B030D-6E8A-4147-A177-3AD203B41FA5}">
                      <a16:colId xmlns:a16="http://schemas.microsoft.com/office/drawing/2014/main" val="4152318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Stay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3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0-30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4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31-60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1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61-80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7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More than 80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59485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8D981EB-7BA0-4BC6-B7C3-59A06D4E10D9}"/>
              </a:ext>
            </a:extLst>
          </p:cNvPr>
          <p:cNvSpPr txBox="1"/>
          <p:nvPr/>
        </p:nvSpPr>
        <p:spPr>
          <a:xfrm>
            <a:off x="5562600" y="254762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 2:Classification based on 3 classes in Stay column</a:t>
            </a:r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ED0C6BA6-5544-4CED-9E3D-241D9B343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61470"/>
              </p:ext>
            </p:extLst>
          </p:nvPr>
        </p:nvGraphicFramePr>
        <p:xfrm>
          <a:off x="5647753" y="3397151"/>
          <a:ext cx="3585978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41138">
                  <a:extLst>
                    <a:ext uri="{9D8B030D-6E8A-4147-A177-3AD203B41FA5}">
                      <a16:colId xmlns:a16="http://schemas.microsoft.com/office/drawing/2014/main" val="953915279"/>
                    </a:ext>
                  </a:extLst>
                </a:gridCol>
                <a:gridCol w="2844840">
                  <a:extLst>
                    <a:ext uri="{9D8B030D-6E8A-4147-A177-3AD203B41FA5}">
                      <a16:colId xmlns:a16="http://schemas.microsoft.com/office/drawing/2014/main" val="4152318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Stay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36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0-30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6140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31-70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12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than 70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17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51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E88C-7EA5-4D06-95A2-33BCD01A1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10805160" cy="707886"/>
          </a:xfrm>
        </p:spPr>
        <p:txBody>
          <a:bodyPr/>
          <a:lstStyle/>
          <a:p>
            <a:r>
              <a:rPr lang="en-US" dirty="0"/>
              <a:t>Model performance for </a:t>
            </a:r>
            <a:r>
              <a:rPr lang="en-US"/>
              <a:t>updated input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77B4E-A0AA-49A5-899C-0B9D20D819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8F70F-0195-4124-860E-0FEED58C70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447800"/>
            <a:ext cx="10837333" cy="424732"/>
          </a:xfrm>
        </p:spPr>
        <p:txBody>
          <a:bodyPr/>
          <a:lstStyle/>
          <a:p>
            <a:r>
              <a:rPr lang="en-US" dirty="0"/>
              <a:t>Scenario 2: XGBoost </a:t>
            </a:r>
            <a:r>
              <a:rPr lang="en-US" dirty="0" err="1"/>
              <a:t>Classifer</a:t>
            </a:r>
            <a:r>
              <a:rPr lang="en-US" dirty="0"/>
              <a:t> with hyperparameter tuning gives best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9915-76EF-4F42-A6C9-C5E1DAEE8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5806D-EE62-456F-BF96-286C902B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16" y="1948732"/>
            <a:ext cx="5870832" cy="2394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6C99B1-3E6F-483A-AB2E-EB0DF8D6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16" y="4310932"/>
            <a:ext cx="5870832" cy="2312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B8CD95-65AF-49B1-BEEB-77C85FBD6298}"/>
              </a:ext>
            </a:extLst>
          </p:cNvPr>
          <p:cNvSpPr txBox="1"/>
          <p:nvPr/>
        </p:nvSpPr>
        <p:spPr>
          <a:xfrm>
            <a:off x="381000" y="2971800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Accuracy Scores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7C8F46-6AD2-4CA5-B672-61B5D225ECF5}"/>
              </a:ext>
            </a:extLst>
          </p:cNvPr>
          <p:cNvSpPr txBox="1"/>
          <p:nvPr/>
        </p:nvSpPr>
        <p:spPr>
          <a:xfrm>
            <a:off x="381000" y="5097779"/>
            <a:ext cx="104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Loss</a:t>
            </a:r>
          </a:p>
        </p:txBody>
      </p:sp>
    </p:spTree>
    <p:extLst>
      <p:ext uri="{BB962C8B-B14F-4D97-AF65-F5344CB8AC3E}">
        <p14:creationId xmlns:p14="http://schemas.microsoft.com/office/powerpoint/2010/main" val="167788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E7EAD2-DB54-4E46-83BB-C4B2F045E5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C65E2-0255-446A-9491-A331C66A6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A2441AD-0792-4653-9689-D5B9AD0E4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10805160" cy="707886"/>
          </a:xfrm>
        </p:spPr>
        <p:txBody>
          <a:bodyPr/>
          <a:lstStyle/>
          <a:p>
            <a:r>
              <a:rPr lang="en-US" dirty="0"/>
              <a:t>Performance metrics for best performing model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3347F41-76CA-4970-B377-DEFAF02B32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295400"/>
            <a:ext cx="10837333" cy="757130"/>
          </a:xfrm>
        </p:spPr>
        <p:txBody>
          <a:bodyPr/>
          <a:lstStyle/>
          <a:p>
            <a:r>
              <a:rPr lang="en-US" dirty="0"/>
              <a:t>Scenario 2- Gradient Boosting Classifier. Model classification better with chosen approach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5B4148-BA2D-4174-A426-B9645A9DCDCC}"/>
              </a:ext>
            </a:extLst>
          </p:cNvPr>
          <p:cNvGrpSpPr/>
          <p:nvPr/>
        </p:nvGrpSpPr>
        <p:grpSpPr>
          <a:xfrm>
            <a:off x="6892860" y="2307443"/>
            <a:ext cx="3944472" cy="2292902"/>
            <a:chOff x="548640" y="2305455"/>
            <a:chExt cx="3944472" cy="22929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B89C6D-6A93-45C4-8F57-6339FE6D321A}"/>
                </a:ext>
              </a:extLst>
            </p:cNvPr>
            <p:cNvGrpSpPr/>
            <p:nvPr/>
          </p:nvGrpSpPr>
          <p:grpSpPr>
            <a:xfrm>
              <a:off x="548640" y="2784944"/>
              <a:ext cx="3944472" cy="1813413"/>
              <a:chOff x="628788" y="2522293"/>
              <a:chExt cx="3944472" cy="181341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6D02FDE-D4C6-4CCE-A6D9-683A4F933D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833" t="36666" r="63195" b="51584"/>
              <a:stretch/>
            </p:blipFill>
            <p:spPr>
              <a:xfrm>
                <a:off x="628788" y="2522293"/>
                <a:ext cx="3944472" cy="1813413"/>
              </a:xfrm>
              <a:prstGeom prst="rect">
                <a:avLst/>
              </a:prstGeom>
              <a:ln w="9525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A5B573E-1132-4612-94F4-4FAB7A6EE7AA}"/>
                  </a:ext>
                </a:extLst>
              </p:cNvPr>
              <p:cNvSpPr txBox="1"/>
              <p:nvPr/>
            </p:nvSpPr>
            <p:spPr>
              <a:xfrm>
                <a:off x="685800" y="2625030"/>
                <a:ext cx="838200" cy="4001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Class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5814F-D330-4515-9CA1-0A6C38345F9A}"/>
                </a:ext>
              </a:extLst>
            </p:cNvPr>
            <p:cNvSpPr txBox="1"/>
            <p:nvPr/>
          </p:nvSpPr>
          <p:spPr>
            <a:xfrm>
              <a:off x="1700779" y="2305455"/>
              <a:ext cx="1640193" cy="43088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Metrics score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E32101-DF1A-41CF-8DF1-9531014D69A3}"/>
              </a:ext>
            </a:extLst>
          </p:cNvPr>
          <p:cNvGrpSpPr/>
          <p:nvPr/>
        </p:nvGrpSpPr>
        <p:grpSpPr>
          <a:xfrm>
            <a:off x="468478" y="2041624"/>
            <a:ext cx="5978439" cy="4663976"/>
            <a:chOff x="468478" y="2041624"/>
            <a:chExt cx="5978439" cy="46639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C0C850-D09B-4E9C-913F-CC8133574089}"/>
                </a:ext>
              </a:extLst>
            </p:cNvPr>
            <p:cNvGrpSpPr/>
            <p:nvPr/>
          </p:nvGrpSpPr>
          <p:grpSpPr>
            <a:xfrm>
              <a:off x="468478" y="2450166"/>
              <a:ext cx="5978439" cy="4255434"/>
              <a:chOff x="468478" y="2299850"/>
              <a:chExt cx="5978439" cy="4255434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CD6EDC9-D1B4-467D-8E4E-7448022F7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139" t="42821" r="51389" b="31172"/>
              <a:stretch/>
            </p:blipFill>
            <p:spPr>
              <a:xfrm>
                <a:off x="468478" y="2300305"/>
                <a:ext cx="3315495" cy="189280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22B1527-4C75-48A7-8106-BB32009B0B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140" t="48320" r="54166" b="24444"/>
              <a:stretch/>
            </p:blipFill>
            <p:spPr>
              <a:xfrm>
                <a:off x="3410742" y="2299850"/>
                <a:ext cx="3036175" cy="201144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0BA673E4-F729-429E-B465-1A7CC1EFC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140" t="45178" r="54166" b="27586"/>
              <a:stretch/>
            </p:blipFill>
            <p:spPr>
              <a:xfrm>
                <a:off x="2005899" y="4405222"/>
                <a:ext cx="3127248" cy="207177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874C527-6459-45B1-A78F-118E4E4CDC6E}"/>
                  </a:ext>
                </a:extLst>
              </p:cNvPr>
              <p:cNvSpPr txBox="1"/>
              <p:nvPr/>
            </p:nvSpPr>
            <p:spPr>
              <a:xfrm>
                <a:off x="1657540" y="4194865"/>
                <a:ext cx="8382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Class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4C1F20-B251-41AE-B3D6-426FBCA857DD}"/>
                  </a:ext>
                </a:extLst>
              </p:cNvPr>
              <p:cNvSpPr txBox="1"/>
              <p:nvPr/>
            </p:nvSpPr>
            <p:spPr>
              <a:xfrm>
                <a:off x="4608558" y="4198751"/>
                <a:ext cx="8382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Class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E86F01C-1DC5-4B94-94BE-3CD551DC00C7}"/>
                  </a:ext>
                </a:extLst>
              </p:cNvPr>
              <p:cNvSpPr txBox="1"/>
              <p:nvPr/>
            </p:nvSpPr>
            <p:spPr>
              <a:xfrm>
                <a:off x="3304226" y="6339840"/>
                <a:ext cx="838200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Class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1F11C87-3D62-46C3-B63C-987FFC386156}"/>
                </a:ext>
              </a:extLst>
            </p:cNvPr>
            <p:cNvSpPr txBox="1"/>
            <p:nvPr/>
          </p:nvSpPr>
          <p:spPr>
            <a:xfrm>
              <a:off x="2642453" y="2041624"/>
              <a:ext cx="2161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Performance Metrices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421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8F2D-7548-40AA-8755-8C5CF456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4C21-7F7D-4425-9A81-C8E06CE2A8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Model can help predict the stay range of patients as short duration: 0-30 days, medium duration: 31-70 days and  long duration: more than 70 days</a:t>
            </a:r>
          </a:p>
          <a:p>
            <a:r>
              <a:rPr lang="en-US" dirty="0"/>
              <a:t>Best model: XGBoost Classifier( Accuracy: 74.321%, Loss: 0.6126)</a:t>
            </a:r>
          </a:p>
          <a:p>
            <a:r>
              <a:rPr lang="en-US" dirty="0"/>
              <a:t>Hospitals can use this information for operational planning</a:t>
            </a:r>
          </a:p>
          <a:p>
            <a:r>
              <a:rPr lang="en-US" dirty="0"/>
              <a:t>Useful for resource planning and distribution</a:t>
            </a:r>
          </a:p>
          <a:p>
            <a:r>
              <a:rPr lang="en-US" dirty="0"/>
              <a:t>Efficiency of planning expected to reduce costs</a:t>
            </a:r>
          </a:p>
          <a:p>
            <a:r>
              <a:rPr lang="en-US" dirty="0"/>
              <a:t>Steps in an attempt to reduce actual LoS in comparison to predicted</a:t>
            </a:r>
          </a:p>
          <a:p>
            <a:r>
              <a:rPr lang="en-US" dirty="0"/>
              <a:t>Timely diversion of surplus patient load ensuring minimal time lapse in decision making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98B6EA-6A7D-45D2-B4E1-3835D8A50A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A7D396-218D-436B-9926-129F722D98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Target column redistributed into 3 groups give a better performing model.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D3D7-B9E6-41E2-9D67-525431FF3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336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0366-1996-4A6F-8DC5-96D50E1C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F442E-7D24-487E-8F6B-41E4D0CBD0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240526"/>
            <a:ext cx="6690360" cy="38554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Problem Statement:</a:t>
            </a:r>
          </a:p>
          <a:p>
            <a:r>
              <a:rPr lang="en-US" dirty="0"/>
              <a:t>Pressure on healthcare industry to improve performance and reduce cost</a:t>
            </a:r>
          </a:p>
          <a:p>
            <a:pPr marL="0" indent="0">
              <a:buNone/>
            </a:pPr>
            <a:r>
              <a:rPr lang="en-US" b="1" dirty="0"/>
              <a:t>Importance of Length of Stay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valid indicator to estimate the consumption of hospital resources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important for patient outcome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help manage patient traffic</a:t>
            </a:r>
          </a:p>
          <a:p>
            <a:pPr marL="0" indent="0">
              <a:buNone/>
            </a:pPr>
            <a:r>
              <a:rPr lang="en-US" b="1" dirty="0"/>
              <a:t>Objective </a:t>
            </a:r>
          </a:p>
          <a:p>
            <a:r>
              <a:rPr lang="en-US" dirty="0"/>
              <a:t>Predicting the Length of stay (LoS) for patient at the time of admission.</a:t>
            </a: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0DC8F-D739-4405-BC92-00E35705BA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 of study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09379-B0E9-4A99-AA3E-CCBFF8F4A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1028" name="Picture 4" descr="The 9 Biggest Technology Trends That Will Transform Medicine And Healthcare  In 2020">
            <a:extLst>
              <a:ext uri="{FF2B5EF4-FFF2-40B4-BE49-F238E27FC236}">
                <a16:creationId xmlns:a16="http://schemas.microsoft.com/office/drawing/2014/main" id="{8D1216EE-F36A-4BA7-9B0D-E4BC881EA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2"/>
          <a:stretch/>
        </p:blipFill>
        <p:spPr bwMode="auto">
          <a:xfrm>
            <a:off x="7239000" y="2698119"/>
            <a:ext cx="3595507" cy="294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56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328005-ED15-4561-8ECC-97B90B135A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EA573-1DA9-4376-90F0-D1667AC3B9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EA4F0F-D668-48E9-815E-4DA539F7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6508C-CE08-49D6-9AB7-2B316BF5CE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45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0079C0-D872-410A-92E5-5D71BAB3F5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59F84-D0F0-4BF8-8429-43B965D27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1030" name="Picture 6" descr="200 Not-Boring Questions To Connect And Get To Know Someone Better">
            <a:extLst>
              <a:ext uri="{FF2B5EF4-FFF2-40B4-BE49-F238E27FC236}">
                <a16:creationId xmlns:a16="http://schemas.microsoft.com/office/drawing/2014/main" id="{593556E1-4EF3-4B50-A44E-7BC264E1E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4" b="7579"/>
          <a:stretch/>
        </p:blipFill>
        <p:spPr bwMode="auto">
          <a:xfrm>
            <a:off x="3809" y="0"/>
            <a:ext cx="12291369" cy="688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05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D7DB-D6CF-4D52-B7E1-DEAF8B4C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62890-367D-4492-BBBC-0DD294C375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2400" y="2402354"/>
            <a:ext cx="7315200" cy="3877929"/>
          </a:xfrm>
        </p:spPr>
        <p:txBody>
          <a:bodyPr>
            <a:noAutofit/>
          </a:bodyPr>
          <a:lstStyle/>
          <a:p>
            <a:r>
              <a:rPr lang="en-US" sz="1600" dirty="0"/>
              <a:t>The data contains 318438 rows and 18 columns</a:t>
            </a:r>
          </a:p>
          <a:p>
            <a:r>
              <a:rPr lang="en-US" sz="1600" dirty="0"/>
              <a:t>Data dominated by categorical variables</a:t>
            </a:r>
          </a:p>
          <a:p>
            <a:r>
              <a:rPr lang="en-US" sz="1600" dirty="0"/>
              <a:t>Missing Values: Bed Grade-113 (0.03%), City_Code_Patient-4532 (1.42%)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772A89-1E3C-477F-8B9D-FA8891C959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3A60B-ADA4-4AAC-8363-936F1AC351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Patient information collected at the time of admission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95370-F4BD-4EA1-A2BB-FEE493C4A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8F91F-3A4C-4B22-8C03-713E8A193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42298" r="42361" b="11111"/>
          <a:stretch/>
        </p:blipFill>
        <p:spPr>
          <a:xfrm>
            <a:off x="548640" y="2402353"/>
            <a:ext cx="3185160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0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0248-B233-4E19-85C4-B55893FC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10805160" cy="707886"/>
          </a:xfrm>
        </p:spPr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343A342-940B-4750-B773-2AC14A888D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D2532-DC3D-4DC6-8931-4C631A888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295400"/>
            <a:ext cx="10837333" cy="936667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Near normal distribution for numeric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for region X, Gynecology department, </a:t>
            </a:r>
            <a:r>
              <a:rPr lang="en-US"/>
              <a:t>moderate severity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4F0AD-75B0-4210-BE7E-9F16AC1EA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4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6DDFB1-253B-42BD-9B01-6CEE1F4D807B}"/>
              </a:ext>
            </a:extLst>
          </p:cNvPr>
          <p:cNvGrpSpPr/>
          <p:nvPr/>
        </p:nvGrpSpPr>
        <p:grpSpPr>
          <a:xfrm>
            <a:off x="548640" y="2346186"/>
            <a:ext cx="10805160" cy="3993654"/>
            <a:chOff x="4164642" y="4191001"/>
            <a:chExt cx="6719997" cy="25365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CE1743-4219-4E7C-A755-6D5EA3445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778" t="48416" r="8333" b="13333"/>
            <a:stretch/>
          </p:blipFill>
          <p:spPr>
            <a:xfrm>
              <a:off x="4164642" y="4191001"/>
              <a:ext cx="6719997" cy="2514600"/>
            </a:xfrm>
            <a:prstGeom prst="rect">
              <a:avLst/>
            </a:prstGeom>
          </p:spPr>
        </p:pic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B745E9D-0DBB-4837-8447-15F601D27598}"/>
                </a:ext>
              </a:extLst>
            </p:cNvPr>
            <p:cNvSpPr/>
            <p:nvPr/>
          </p:nvSpPr>
          <p:spPr>
            <a:xfrm>
              <a:off x="6323905" y="5387744"/>
              <a:ext cx="501918" cy="259857"/>
            </a:xfrm>
            <a:custGeom>
              <a:avLst/>
              <a:gdLst>
                <a:gd name="connsiteX0" fmla="*/ 482248 w 501918"/>
                <a:gd name="connsiteY0" fmla="*/ 108083 h 259857"/>
                <a:gd name="connsiteX1" fmla="*/ 491674 w 501918"/>
                <a:gd name="connsiteY1" fmla="*/ 164644 h 259857"/>
                <a:gd name="connsiteX2" fmla="*/ 491674 w 501918"/>
                <a:gd name="connsiteY2" fmla="*/ 221204 h 259857"/>
                <a:gd name="connsiteX3" fmla="*/ 463394 w 501918"/>
                <a:gd name="connsiteY3" fmla="*/ 230631 h 259857"/>
                <a:gd name="connsiteX4" fmla="*/ 10907 w 501918"/>
                <a:gd name="connsiteY4" fmla="*/ 60949 h 259857"/>
                <a:gd name="connsiteX5" fmla="*/ 20334 w 501918"/>
                <a:gd name="connsiteY5" fmla="*/ 32668 h 259857"/>
                <a:gd name="connsiteX6" fmla="*/ 491674 w 501918"/>
                <a:gd name="connsiteY6" fmla="*/ 183497 h 25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918" h="259857">
                  <a:moveTo>
                    <a:pt x="482248" y="108083"/>
                  </a:moveTo>
                  <a:cubicBezTo>
                    <a:pt x="485390" y="126937"/>
                    <a:pt x="487528" y="145985"/>
                    <a:pt x="491674" y="164644"/>
                  </a:cubicBezTo>
                  <a:cubicBezTo>
                    <a:pt x="496245" y="185212"/>
                    <a:pt x="512242" y="200636"/>
                    <a:pt x="491674" y="221204"/>
                  </a:cubicBezTo>
                  <a:cubicBezTo>
                    <a:pt x="484648" y="228230"/>
                    <a:pt x="472821" y="227489"/>
                    <a:pt x="463394" y="230631"/>
                  </a:cubicBezTo>
                  <a:cubicBezTo>
                    <a:pt x="-14883" y="220870"/>
                    <a:pt x="-20465" y="374678"/>
                    <a:pt x="10907" y="60949"/>
                  </a:cubicBezTo>
                  <a:cubicBezTo>
                    <a:pt x="11896" y="51061"/>
                    <a:pt x="17192" y="42095"/>
                    <a:pt x="20334" y="32668"/>
                  </a:cubicBezTo>
                  <a:cubicBezTo>
                    <a:pt x="538799" y="43038"/>
                    <a:pt x="491674" y="-115050"/>
                    <a:pt x="491674" y="1834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274FA5A-5977-469E-9E13-A37724871D9B}"/>
                </a:ext>
              </a:extLst>
            </p:cNvPr>
            <p:cNvSpPr/>
            <p:nvPr/>
          </p:nvSpPr>
          <p:spPr>
            <a:xfrm>
              <a:off x="6284717" y="6467739"/>
              <a:ext cx="501918" cy="259857"/>
            </a:xfrm>
            <a:custGeom>
              <a:avLst/>
              <a:gdLst>
                <a:gd name="connsiteX0" fmla="*/ 482248 w 501918"/>
                <a:gd name="connsiteY0" fmla="*/ 108083 h 259857"/>
                <a:gd name="connsiteX1" fmla="*/ 491674 w 501918"/>
                <a:gd name="connsiteY1" fmla="*/ 164644 h 259857"/>
                <a:gd name="connsiteX2" fmla="*/ 491674 w 501918"/>
                <a:gd name="connsiteY2" fmla="*/ 221204 h 259857"/>
                <a:gd name="connsiteX3" fmla="*/ 463394 w 501918"/>
                <a:gd name="connsiteY3" fmla="*/ 230631 h 259857"/>
                <a:gd name="connsiteX4" fmla="*/ 10907 w 501918"/>
                <a:gd name="connsiteY4" fmla="*/ 60949 h 259857"/>
                <a:gd name="connsiteX5" fmla="*/ 20334 w 501918"/>
                <a:gd name="connsiteY5" fmla="*/ 32668 h 259857"/>
                <a:gd name="connsiteX6" fmla="*/ 491674 w 501918"/>
                <a:gd name="connsiteY6" fmla="*/ 183497 h 25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918" h="259857">
                  <a:moveTo>
                    <a:pt x="482248" y="108083"/>
                  </a:moveTo>
                  <a:cubicBezTo>
                    <a:pt x="485390" y="126937"/>
                    <a:pt x="487528" y="145985"/>
                    <a:pt x="491674" y="164644"/>
                  </a:cubicBezTo>
                  <a:cubicBezTo>
                    <a:pt x="496245" y="185212"/>
                    <a:pt x="512242" y="200636"/>
                    <a:pt x="491674" y="221204"/>
                  </a:cubicBezTo>
                  <a:cubicBezTo>
                    <a:pt x="484648" y="228230"/>
                    <a:pt x="472821" y="227489"/>
                    <a:pt x="463394" y="230631"/>
                  </a:cubicBezTo>
                  <a:cubicBezTo>
                    <a:pt x="-14883" y="220870"/>
                    <a:pt x="-20465" y="374678"/>
                    <a:pt x="10907" y="60949"/>
                  </a:cubicBezTo>
                  <a:cubicBezTo>
                    <a:pt x="11896" y="51061"/>
                    <a:pt x="17192" y="42095"/>
                    <a:pt x="20334" y="32668"/>
                  </a:cubicBezTo>
                  <a:cubicBezTo>
                    <a:pt x="538799" y="43038"/>
                    <a:pt x="491674" y="-115050"/>
                    <a:pt x="491674" y="1834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E5D3-5E5E-4132-B3FC-12B1E27B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87739"/>
            <a:ext cx="10805160" cy="707886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93BA5-C44A-4FC6-9A5A-927E4AFB54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1E6A-B5BA-4E3C-A35B-3DED10163E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066800"/>
            <a:ext cx="10837333" cy="1089529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Data dominated by Gynecology cases.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stay in range 11-40 days 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Lower counts for extremities of 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464D-19F7-43B0-BAE2-9E74C83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06E972-64F1-4B7C-B374-328DA7C05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3" t="43940" r="33334" b="20002"/>
          <a:stretch/>
        </p:blipFill>
        <p:spPr>
          <a:xfrm>
            <a:off x="7343487" y="4602615"/>
            <a:ext cx="4010313" cy="191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8D01D-22E8-48D9-8BCA-30EC46192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0" t="55541" r="40973" b="17777"/>
          <a:stretch/>
        </p:blipFill>
        <p:spPr>
          <a:xfrm>
            <a:off x="7162800" y="2448396"/>
            <a:ext cx="4364557" cy="18069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2C90A9-8AD8-4CEF-8AF8-970F46CA8D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44" t="48141" r="34028" b="20000"/>
          <a:stretch/>
        </p:blipFill>
        <p:spPr>
          <a:xfrm>
            <a:off x="169110" y="4629876"/>
            <a:ext cx="3995533" cy="1709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E04CB9-1FE1-469A-882D-62ED7C5BE3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39" t="29126" r="22222" b="23333"/>
          <a:stretch/>
        </p:blipFill>
        <p:spPr>
          <a:xfrm>
            <a:off x="290434" y="2438400"/>
            <a:ext cx="3505200" cy="1806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11E2F7-BD00-4AC2-88DA-F7449F35B4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751" t="33388" r="40971" b="18889"/>
          <a:stretch/>
        </p:blipFill>
        <p:spPr>
          <a:xfrm>
            <a:off x="3962400" y="3216863"/>
            <a:ext cx="3178844" cy="2354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39175C-E3A2-48E9-B751-3BBB3BBB2149}"/>
              </a:ext>
            </a:extLst>
          </p:cNvPr>
          <p:cNvSpPr txBox="1"/>
          <p:nvPr/>
        </p:nvSpPr>
        <p:spPr>
          <a:xfrm>
            <a:off x="987296" y="2170281"/>
            <a:ext cx="2111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distribution across stay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41BE9C-DDE3-43BC-ADDB-FE0ED440EE95}"/>
              </a:ext>
            </a:extLst>
          </p:cNvPr>
          <p:cNvSpPr txBox="1"/>
          <p:nvPr/>
        </p:nvSpPr>
        <p:spPr>
          <a:xfrm>
            <a:off x="987296" y="4336403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distribution across age groups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6E2C3-A3DF-49A1-B6C5-D2982D851823}"/>
              </a:ext>
            </a:extLst>
          </p:cNvPr>
          <p:cNvSpPr txBox="1"/>
          <p:nvPr/>
        </p:nvSpPr>
        <p:spPr>
          <a:xfrm>
            <a:off x="4496084" y="2716636"/>
            <a:ext cx="2114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distribution across department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CA88E5-32DE-461F-B929-C56B4638BE52}"/>
              </a:ext>
            </a:extLst>
          </p:cNvPr>
          <p:cNvSpPr txBox="1"/>
          <p:nvPr/>
        </p:nvSpPr>
        <p:spPr>
          <a:xfrm>
            <a:off x="8289340" y="2170281"/>
            <a:ext cx="1890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distribution across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769DE-0A01-4FD5-9E78-09649FDF9860}"/>
              </a:ext>
            </a:extLst>
          </p:cNvPr>
          <p:cNvSpPr txBox="1"/>
          <p:nvPr/>
        </p:nvSpPr>
        <p:spPr>
          <a:xfrm>
            <a:off x="8274100" y="4336402"/>
            <a:ext cx="23246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distribution across severity classes</a:t>
            </a:r>
          </a:p>
        </p:txBody>
      </p:sp>
    </p:spTree>
    <p:extLst>
      <p:ext uri="{BB962C8B-B14F-4D97-AF65-F5344CB8AC3E}">
        <p14:creationId xmlns:p14="http://schemas.microsoft.com/office/powerpoint/2010/main" val="297609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CF17617-D732-4780-ABF1-3CF268929DFE}"/>
              </a:ext>
            </a:extLst>
          </p:cNvPr>
          <p:cNvGrpSpPr/>
          <p:nvPr/>
        </p:nvGrpSpPr>
        <p:grpSpPr>
          <a:xfrm>
            <a:off x="548640" y="2740303"/>
            <a:ext cx="10057404" cy="3812897"/>
            <a:chOff x="548640" y="2498152"/>
            <a:chExt cx="10057404" cy="381289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64D9F7-3680-4DAA-BF3E-E1CDD198CAE1}"/>
                </a:ext>
              </a:extLst>
            </p:cNvPr>
            <p:cNvGrpSpPr/>
            <p:nvPr/>
          </p:nvGrpSpPr>
          <p:grpSpPr>
            <a:xfrm>
              <a:off x="548640" y="2498152"/>
              <a:ext cx="10057404" cy="3812897"/>
              <a:chOff x="779928" y="2666999"/>
              <a:chExt cx="10057404" cy="381289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0A2C2CB-9CA9-45FF-80B3-190B0F0A1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139" t="41027" r="13889" b="18889"/>
              <a:stretch/>
            </p:blipFill>
            <p:spPr>
              <a:xfrm>
                <a:off x="779928" y="2666999"/>
                <a:ext cx="10040472" cy="3812897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2E4D843-701F-4C15-A072-15AA64D96298}"/>
                  </a:ext>
                </a:extLst>
              </p:cNvPr>
              <p:cNvSpPr/>
              <p:nvPr/>
            </p:nvSpPr>
            <p:spPr>
              <a:xfrm>
                <a:off x="1143000" y="4343400"/>
                <a:ext cx="9694332" cy="76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1BADC2-F17C-4B4D-838A-F9EDC7E55F78}"/>
                </a:ext>
              </a:extLst>
            </p:cNvPr>
            <p:cNvSpPr txBox="1"/>
            <p:nvPr/>
          </p:nvSpPr>
          <p:spPr>
            <a:xfrm>
              <a:off x="2209802" y="2498152"/>
              <a:ext cx="23622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age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B841D1C-E80B-4FED-A2DF-480CF6C902AA}"/>
                </a:ext>
              </a:extLst>
            </p:cNvPr>
            <p:cNvSpPr txBox="1"/>
            <p:nvPr/>
          </p:nvSpPr>
          <p:spPr>
            <a:xfrm>
              <a:off x="7331214" y="2498152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severity of illness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472789-17AF-446B-A81E-039AADEC08C6}"/>
                </a:ext>
              </a:extLst>
            </p:cNvPr>
            <p:cNvSpPr txBox="1"/>
            <p:nvPr/>
          </p:nvSpPr>
          <p:spPr>
            <a:xfrm>
              <a:off x="2209800" y="4479352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admission type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45AFFB-80A2-4ED8-9516-C1C491F7A30D}"/>
                </a:ext>
              </a:extLst>
            </p:cNvPr>
            <p:cNvSpPr txBox="1"/>
            <p:nvPr/>
          </p:nvSpPr>
          <p:spPr>
            <a:xfrm>
              <a:off x="7331213" y="4479352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department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93BA5-C44A-4FC6-9A5A-927E4AFB54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1E6A-B5BA-4E3C-A35B-3DED10163E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120733"/>
            <a:ext cx="10837333" cy="1089529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in 41-60 age group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moderately severe followed by extreme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trauma cases followed by emergency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464D-19F7-43B0-BAE2-9E74C83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6169CA-5EA4-4D67-A7AE-E7D592E4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87739"/>
            <a:ext cx="10805160" cy="7078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Los greater than 100 days</a:t>
            </a:r>
          </a:p>
        </p:txBody>
      </p:sp>
    </p:spTree>
    <p:extLst>
      <p:ext uri="{BB962C8B-B14F-4D97-AF65-F5344CB8AC3E}">
        <p14:creationId xmlns:p14="http://schemas.microsoft.com/office/powerpoint/2010/main" val="72585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BC523E7-3A4B-406F-98F5-C16E83076A6E}"/>
              </a:ext>
            </a:extLst>
          </p:cNvPr>
          <p:cNvGrpSpPr/>
          <p:nvPr/>
        </p:nvGrpSpPr>
        <p:grpSpPr>
          <a:xfrm>
            <a:off x="628788" y="2424728"/>
            <a:ext cx="10208544" cy="4204672"/>
            <a:chOff x="628788" y="1981200"/>
            <a:chExt cx="10208544" cy="420467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EE1E5C-3161-40CA-A0EC-D6F72AD23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139" t="44122" r="13889" b="15555"/>
            <a:stretch/>
          </p:blipFill>
          <p:spPr>
            <a:xfrm>
              <a:off x="628788" y="2286000"/>
              <a:ext cx="10208544" cy="389987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C950FA-B3A5-4BCD-A52D-C5306FC509A5}"/>
                </a:ext>
              </a:extLst>
            </p:cNvPr>
            <p:cNvSpPr/>
            <p:nvPr/>
          </p:nvSpPr>
          <p:spPr>
            <a:xfrm>
              <a:off x="1143000" y="4020980"/>
              <a:ext cx="9694332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DA06DD5-29D3-4837-86FE-62D0FFC16303}"/>
                </a:ext>
              </a:extLst>
            </p:cNvPr>
            <p:cNvSpPr txBox="1"/>
            <p:nvPr/>
          </p:nvSpPr>
          <p:spPr>
            <a:xfrm>
              <a:off x="2441090" y="1981200"/>
              <a:ext cx="23622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496317-AA18-4B75-86F2-8A75DFF7D380}"/>
                </a:ext>
              </a:extLst>
            </p:cNvPr>
            <p:cNvSpPr txBox="1"/>
            <p:nvPr/>
          </p:nvSpPr>
          <p:spPr>
            <a:xfrm>
              <a:off x="7562502" y="1981200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severity of illness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6DFBC5-74CB-4FAD-B400-CDEFF25AF2CA}"/>
                </a:ext>
              </a:extLst>
            </p:cNvPr>
            <p:cNvSpPr txBox="1"/>
            <p:nvPr/>
          </p:nvSpPr>
          <p:spPr>
            <a:xfrm>
              <a:off x="2441088" y="3962400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admission type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B1E489-8A56-4DFC-88F2-A81F4F3FCC54}"/>
                </a:ext>
              </a:extLst>
            </p:cNvPr>
            <p:cNvSpPr txBox="1"/>
            <p:nvPr/>
          </p:nvSpPr>
          <p:spPr>
            <a:xfrm>
              <a:off x="7562501" y="3962400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department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F93BA5-C44A-4FC6-9A5A-927E4AFB54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01E6A-B5BA-4E3C-A35B-3DED10163E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120733"/>
            <a:ext cx="10837333" cy="1089529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in 31-50 age group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moderately severe followed by minor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trauma cases followed by emergency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464D-19F7-43B0-BAE2-9E74C83DB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6169CA-5EA4-4D67-A7AE-E7D592E41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87739"/>
            <a:ext cx="10805160" cy="707886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For Los Less than 100 days</a:t>
            </a:r>
          </a:p>
        </p:txBody>
      </p:sp>
    </p:spTree>
    <p:extLst>
      <p:ext uri="{BB962C8B-B14F-4D97-AF65-F5344CB8AC3E}">
        <p14:creationId xmlns:p14="http://schemas.microsoft.com/office/powerpoint/2010/main" val="103681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4AD5-9D35-4C7D-85A1-D4284685B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57200"/>
            <a:ext cx="10805160" cy="707886"/>
          </a:xfrm>
        </p:spPr>
        <p:txBody>
          <a:bodyPr/>
          <a:lstStyle/>
          <a:p>
            <a:r>
              <a:rPr lang="en-US" dirty="0"/>
              <a:t>DATA without Gynecology cases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2C67E5-58FD-467D-B077-D613C455D6C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8115F-72AA-4A6E-9454-BA0434CF9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8</a:t>
            </a:fld>
            <a:endParaRPr lang="en-US" noProof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832656-3B9C-451C-AE07-8DEA8970CC52}"/>
              </a:ext>
            </a:extLst>
          </p:cNvPr>
          <p:cNvGrpSpPr/>
          <p:nvPr/>
        </p:nvGrpSpPr>
        <p:grpSpPr>
          <a:xfrm>
            <a:off x="916656" y="2573179"/>
            <a:ext cx="10208544" cy="3980021"/>
            <a:chOff x="916656" y="2420779"/>
            <a:chExt cx="10208544" cy="398002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3C5530-8944-4905-A78F-559F370327B2}"/>
                </a:ext>
              </a:extLst>
            </p:cNvPr>
            <p:cNvGrpSpPr/>
            <p:nvPr/>
          </p:nvGrpSpPr>
          <p:grpSpPr>
            <a:xfrm>
              <a:off x="916656" y="2618658"/>
              <a:ext cx="10208544" cy="3782142"/>
              <a:chOff x="628788" y="2308086"/>
              <a:chExt cx="10208544" cy="378214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B10758-64D3-40AC-B482-D5F33FB1B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0138" t="37148" r="13195" b="23334"/>
              <a:stretch/>
            </p:blipFill>
            <p:spPr>
              <a:xfrm>
                <a:off x="628788" y="2308086"/>
                <a:ext cx="10208544" cy="378214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2B536B-8359-459C-B500-917277CB6D5F}"/>
                  </a:ext>
                </a:extLst>
              </p:cNvPr>
              <p:cNvSpPr/>
              <p:nvPr/>
            </p:nvSpPr>
            <p:spPr>
              <a:xfrm>
                <a:off x="931069" y="3962400"/>
                <a:ext cx="9813131" cy="152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D19036-0D78-4A08-A91D-6FCD4085E995}"/>
                </a:ext>
              </a:extLst>
            </p:cNvPr>
            <p:cNvSpPr txBox="1"/>
            <p:nvPr/>
          </p:nvSpPr>
          <p:spPr>
            <a:xfrm>
              <a:off x="2489662" y="2420779"/>
              <a:ext cx="23622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1DF989-10B5-4EFB-94CC-646E8B7736DB}"/>
                </a:ext>
              </a:extLst>
            </p:cNvPr>
            <p:cNvSpPr txBox="1"/>
            <p:nvPr/>
          </p:nvSpPr>
          <p:spPr>
            <a:xfrm>
              <a:off x="7611074" y="2420779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severity of illness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DF5EEB-CFBA-43ED-AD6A-C67BE58022A4}"/>
                </a:ext>
              </a:extLst>
            </p:cNvPr>
            <p:cNvSpPr txBox="1"/>
            <p:nvPr/>
          </p:nvSpPr>
          <p:spPr>
            <a:xfrm>
              <a:off x="2489660" y="4401979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admission type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063D3B-EBE1-452D-8C87-6C5AA6BB18C1}"/>
                </a:ext>
              </a:extLst>
            </p:cNvPr>
            <p:cNvSpPr txBox="1"/>
            <p:nvPr/>
          </p:nvSpPr>
          <p:spPr>
            <a:xfrm>
              <a:off x="7611073" y="4401979"/>
              <a:ext cx="30319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Patient distribution by department</a:t>
              </a:r>
            </a:p>
          </p:txBody>
        </p:sp>
      </p:grp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2B3B96B7-0A58-42C9-A070-C145FE62C3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1120733"/>
            <a:ext cx="10837333" cy="1421928"/>
          </a:xfrm>
        </p:spPr>
        <p:txBody>
          <a:bodyPr/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in 41-50 age group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patients moderately severe followed by minor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trauma cases followed by emergency</a:t>
            </a: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Most cases referred to Anesthesia and Radiology departments</a:t>
            </a:r>
          </a:p>
        </p:txBody>
      </p:sp>
    </p:spTree>
    <p:extLst>
      <p:ext uri="{BB962C8B-B14F-4D97-AF65-F5344CB8AC3E}">
        <p14:creationId xmlns:p14="http://schemas.microsoft.com/office/powerpoint/2010/main" val="2124398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BB675A-FA8E-45B2-9AE5-32A3282D87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111A1D-D121-4410-ABF1-22B0B8277C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85800"/>
            <a:ext cx="10837333" cy="424732"/>
          </a:xfrm>
        </p:spPr>
        <p:txBody>
          <a:bodyPr/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/>
              <a:t>LoS has been encoded into numerical values.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F1A4-BD20-437B-B31B-EB2643DC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9</a:t>
            </a:fld>
            <a:endParaRPr lang="en-US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9BF966-CBFC-467E-AB3D-EF579F31215C}"/>
              </a:ext>
            </a:extLst>
          </p:cNvPr>
          <p:cNvGrpSpPr/>
          <p:nvPr/>
        </p:nvGrpSpPr>
        <p:grpSpPr>
          <a:xfrm>
            <a:off x="465665" y="1752600"/>
            <a:ext cx="10678585" cy="2895600"/>
            <a:chOff x="465665" y="1752600"/>
            <a:chExt cx="10678585" cy="28956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E106372-7B5D-42AD-BA6B-55D47458E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139" t="28889" r="43750" b="40000"/>
            <a:stretch/>
          </p:blipFill>
          <p:spPr>
            <a:xfrm>
              <a:off x="465665" y="1752600"/>
              <a:ext cx="5377543" cy="28956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DA0268-C969-4CE1-9343-21ABC8410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8" t="45635" r="43055" b="24445"/>
            <a:stretch/>
          </p:blipFill>
          <p:spPr>
            <a:xfrm>
              <a:off x="5638800" y="1752600"/>
              <a:ext cx="5505450" cy="2797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8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{78DE6145-D11B-4DE2-BE2F-183CD31EB520}tf89082059_win32</Template>
  <TotalTime>2841</TotalTime>
  <Words>843</Words>
  <Application>Microsoft Office PowerPoint</Application>
  <PresentationFormat>Widescreen</PresentationFormat>
  <Paragraphs>216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Tw Cen MT</vt:lpstr>
      <vt:lpstr>Tw Cen MT Condensed</vt:lpstr>
      <vt:lpstr>Wingdings 3</vt:lpstr>
      <vt:lpstr>ModernClassicBlock-3</vt:lpstr>
      <vt:lpstr>Using Machine Learning TO PREDICT THE LENGTH OF STAY FOR PATIENTS </vt:lpstr>
      <vt:lpstr>Project brief</vt:lpstr>
      <vt:lpstr>Introduction to data</vt:lpstr>
      <vt:lpstr>DESCRIPTIVE Statistics</vt:lpstr>
      <vt:lpstr>Univariate Analysis</vt:lpstr>
      <vt:lpstr>For Los greater than 100 days</vt:lpstr>
      <vt:lpstr>For Los Less than 100 days</vt:lpstr>
      <vt:lpstr>DATA without Gynecology cases</vt:lpstr>
      <vt:lpstr>PowerPoint Presentation</vt:lpstr>
      <vt:lpstr>Statistical analysis</vt:lpstr>
      <vt:lpstr>Feature engineering</vt:lpstr>
      <vt:lpstr>Scenarios for model building</vt:lpstr>
      <vt:lpstr>Model performance: scenario 1</vt:lpstr>
      <vt:lpstr>Model performance: scenario 2 </vt:lpstr>
      <vt:lpstr>Performance metrics for best performing model</vt:lpstr>
      <vt:lpstr>Updated Scenarios for model building</vt:lpstr>
      <vt:lpstr>Model performance for updated input</vt:lpstr>
      <vt:lpstr>Performance metrics for best performing model</vt:lpstr>
      <vt:lpstr>Business Inference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Machine LeARNING TO PREDICT THE LENGTH OF STAY FOR PATIENTS</dc:title>
  <dc:creator>Renuka DJ</dc:creator>
  <cp:lastModifiedBy>Renuka DJ</cp:lastModifiedBy>
  <cp:revision>134</cp:revision>
  <dcterms:created xsi:type="dcterms:W3CDTF">2020-11-02T10:01:46Z</dcterms:created>
  <dcterms:modified xsi:type="dcterms:W3CDTF">2020-11-27T15:12:58Z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